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6" r:id="rId3"/>
    <p:sldId id="258" r:id="rId4"/>
    <p:sldId id="320" r:id="rId5"/>
    <p:sldId id="295" r:id="rId6"/>
    <p:sldId id="291" r:id="rId7"/>
    <p:sldId id="290" r:id="rId8"/>
    <p:sldId id="322" r:id="rId9"/>
    <p:sldId id="321" r:id="rId10"/>
    <p:sldId id="292" r:id="rId11"/>
    <p:sldId id="323" r:id="rId12"/>
    <p:sldId id="324" r:id="rId13"/>
    <p:sldId id="325" r:id="rId14"/>
    <p:sldId id="289" r:id="rId15"/>
    <p:sldId id="315" r:id="rId16"/>
    <p:sldId id="318" r:id="rId17"/>
    <p:sldId id="306" r:id="rId18"/>
    <p:sldId id="310" r:id="rId19"/>
    <p:sldId id="327" r:id="rId20"/>
    <p:sldId id="326" r:id="rId21"/>
    <p:sldId id="309" r:id="rId22"/>
    <p:sldId id="328" r:id="rId23"/>
    <p:sldId id="311" r:id="rId24"/>
    <p:sldId id="3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2" autoAdjust="0"/>
    <p:restoredTop sz="90956" autoAdjust="0"/>
  </p:normalViewPr>
  <p:slideViewPr>
    <p:cSldViewPr snapToGrid="0" snapToObjects="1">
      <p:cViewPr>
        <p:scale>
          <a:sx n="80" d="100"/>
          <a:sy n="80" d="100"/>
        </p:scale>
        <p:origin x="-1080"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C339E-AC95-EF4C-90D1-08D2A79A6113}" type="datetimeFigureOut">
              <a:rPr lang="en-US" smtClean="0"/>
              <a:pPr/>
              <a:t>9/12/2015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17BB8D-13F6-5E44-9EA4-D585A7EEAF6A}" type="slidenum">
              <a:rPr lang="en-US" smtClean="0"/>
              <a:pPr/>
              <a:t>‹#›</a:t>
            </a:fld>
            <a:endParaRPr lang="en-US"/>
          </a:p>
        </p:txBody>
      </p:sp>
    </p:spTree>
    <p:extLst>
      <p:ext uri="{BB962C8B-B14F-4D97-AF65-F5344CB8AC3E}">
        <p14:creationId xmlns:p14="http://schemas.microsoft.com/office/powerpoint/2010/main" val="8880065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7BB8D-13F6-5E44-9EA4-D585A7EEAF6A}" type="slidenum">
              <a:rPr lang="en-US" smtClean="0"/>
              <a:t>17</a:t>
            </a:fld>
            <a:endParaRPr lang="en-US"/>
          </a:p>
        </p:txBody>
      </p:sp>
    </p:spTree>
    <p:extLst>
      <p:ext uri="{BB962C8B-B14F-4D97-AF65-F5344CB8AC3E}">
        <p14:creationId xmlns:p14="http://schemas.microsoft.com/office/powerpoint/2010/main" val="260689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017BB8D-13F6-5E44-9EA4-D585A7EEAF6A}" type="slidenum">
              <a:rPr lang="en-US" smtClean="0"/>
              <a:t>18</a:t>
            </a:fld>
            <a:endParaRPr lang="en-US"/>
          </a:p>
        </p:txBody>
      </p:sp>
    </p:spTree>
    <p:extLst>
      <p:ext uri="{BB962C8B-B14F-4D97-AF65-F5344CB8AC3E}">
        <p14:creationId xmlns:p14="http://schemas.microsoft.com/office/powerpoint/2010/main" val="233789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017BB8D-13F6-5E44-9EA4-D585A7EEAF6A}" type="slidenum">
              <a:rPr lang="en-US" smtClean="0"/>
              <a:t>22</a:t>
            </a:fld>
            <a:endParaRPr lang="en-US"/>
          </a:p>
        </p:txBody>
      </p:sp>
    </p:spTree>
    <p:extLst>
      <p:ext uri="{BB962C8B-B14F-4D97-AF65-F5344CB8AC3E}">
        <p14:creationId xmlns:p14="http://schemas.microsoft.com/office/powerpoint/2010/main" val="233789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ga-IE"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ga-IE"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ga-IE"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ga-IE" smtClean="0"/>
              <a:t>Click to edit Master text styles</a:t>
            </a:r>
          </a:p>
          <a:p>
            <a:pPr lvl="1" eaLnBrk="1" latinLnBrk="0" hangingPunct="1"/>
            <a:r>
              <a:rPr lang="ga-IE" smtClean="0"/>
              <a:t>Second level</a:t>
            </a:r>
          </a:p>
          <a:p>
            <a:pPr lvl="2" eaLnBrk="1" latinLnBrk="0" hangingPunct="1"/>
            <a:r>
              <a:rPr lang="ga-IE" smtClean="0"/>
              <a:t>Third level</a:t>
            </a:r>
          </a:p>
          <a:p>
            <a:pPr lvl="3" eaLnBrk="1" latinLnBrk="0" hangingPunct="1"/>
            <a:r>
              <a:rPr lang="ga-IE" smtClean="0"/>
              <a:t>Fourth level</a:t>
            </a:r>
          </a:p>
          <a:p>
            <a:pPr lvl="4" eaLnBrk="1" latinLnBrk="0" hangingPunct="1"/>
            <a:r>
              <a:rPr lang="ga-IE"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ga-IE"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ga-IE" smtClean="0"/>
              <a:t>Click to edit Master text styles</a:t>
            </a:r>
          </a:p>
          <a:p>
            <a:pPr lvl="1" eaLnBrk="1" latinLnBrk="0" hangingPunct="1"/>
            <a:r>
              <a:rPr lang="ga-IE" smtClean="0"/>
              <a:t>Second level</a:t>
            </a:r>
          </a:p>
          <a:p>
            <a:pPr lvl="2" eaLnBrk="1" latinLnBrk="0" hangingPunct="1"/>
            <a:r>
              <a:rPr lang="ga-IE" smtClean="0"/>
              <a:t>Third level</a:t>
            </a:r>
          </a:p>
          <a:p>
            <a:pPr lvl="3" eaLnBrk="1" latinLnBrk="0" hangingPunct="1"/>
            <a:r>
              <a:rPr lang="ga-IE" smtClean="0"/>
              <a:t>Fourth level</a:t>
            </a:r>
          </a:p>
          <a:p>
            <a:pPr lvl="4" eaLnBrk="1" latinLnBrk="0" hangingPunct="1"/>
            <a:r>
              <a:rPr lang="ga-IE"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9/12/2015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ga-IE"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ga-IE" smtClean="0"/>
              <a:t>Click to edit Master text styles</a:t>
            </a:r>
          </a:p>
          <a:p>
            <a:pPr lvl="1" eaLnBrk="1" latinLnBrk="0" hangingPunct="1"/>
            <a:r>
              <a:rPr lang="ga-IE" smtClean="0"/>
              <a:t>Second level</a:t>
            </a:r>
          </a:p>
          <a:p>
            <a:pPr lvl="2" eaLnBrk="1" latinLnBrk="0" hangingPunct="1"/>
            <a:r>
              <a:rPr lang="ga-IE" smtClean="0"/>
              <a:t>Third level</a:t>
            </a:r>
          </a:p>
          <a:p>
            <a:pPr lvl="3" eaLnBrk="1" latinLnBrk="0" hangingPunct="1"/>
            <a:r>
              <a:rPr lang="ga-IE" smtClean="0"/>
              <a:t>Fourth level</a:t>
            </a:r>
          </a:p>
          <a:p>
            <a:pPr lvl="4" eaLnBrk="1" latinLnBrk="0" hangingPunct="1"/>
            <a:r>
              <a:rPr lang="ga-IE"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ga-IE"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ga-IE"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9/12/2015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ga-IE"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ga-IE" smtClean="0"/>
              <a:t>Click to edit Master text styles</a:t>
            </a:r>
          </a:p>
          <a:p>
            <a:pPr lvl="1" eaLnBrk="1" latinLnBrk="0" hangingPunct="1"/>
            <a:r>
              <a:rPr lang="ga-IE" smtClean="0"/>
              <a:t>Second level</a:t>
            </a:r>
          </a:p>
          <a:p>
            <a:pPr lvl="2" eaLnBrk="1" latinLnBrk="0" hangingPunct="1"/>
            <a:r>
              <a:rPr lang="ga-IE" smtClean="0"/>
              <a:t>Third level</a:t>
            </a:r>
          </a:p>
          <a:p>
            <a:pPr lvl="3" eaLnBrk="1" latinLnBrk="0" hangingPunct="1"/>
            <a:r>
              <a:rPr lang="ga-IE" smtClean="0"/>
              <a:t>Fourth level</a:t>
            </a:r>
          </a:p>
          <a:p>
            <a:pPr lvl="4" eaLnBrk="1" latinLnBrk="0" hangingPunct="1"/>
            <a:r>
              <a:rPr lang="ga-IE"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ga-IE" smtClean="0"/>
              <a:t>Click to edit Master text styles</a:t>
            </a:r>
          </a:p>
          <a:p>
            <a:pPr lvl="1" eaLnBrk="1" latinLnBrk="0" hangingPunct="1"/>
            <a:r>
              <a:rPr lang="ga-IE" smtClean="0"/>
              <a:t>Second level</a:t>
            </a:r>
          </a:p>
          <a:p>
            <a:pPr lvl="2" eaLnBrk="1" latinLnBrk="0" hangingPunct="1"/>
            <a:r>
              <a:rPr lang="ga-IE" smtClean="0"/>
              <a:t>Third level</a:t>
            </a:r>
          </a:p>
          <a:p>
            <a:pPr lvl="3" eaLnBrk="1" latinLnBrk="0" hangingPunct="1"/>
            <a:r>
              <a:rPr lang="ga-IE" smtClean="0"/>
              <a:t>Fourth level</a:t>
            </a:r>
          </a:p>
          <a:p>
            <a:pPr lvl="4" eaLnBrk="1" latinLnBrk="0" hangingPunct="1"/>
            <a:r>
              <a:rPr lang="ga-IE"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9/12/2015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ga-IE"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ga-IE"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ga-IE" smtClean="0"/>
              <a:t>Click to edit Master text styles</a:t>
            </a:r>
          </a:p>
          <a:p>
            <a:pPr lvl="1" eaLnBrk="1" latinLnBrk="0" hangingPunct="1"/>
            <a:r>
              <a:rPr lang="ga-IE" smtClean="0"/>
              <a:t>Second level</a:t>
            </a:r>
          </a:p>
          <a:p>
            <a:pPr lvl="2" eaLnBrk="1" latinLnBrk="0" hangingPunct="1"/>
            <a:r>
              <a:rPr lang="ga-IE" smtClean="0"/>
              <a:t>Third level</a:t>
            </a:r>
          </a:p>
          <a:p>
            <a:pPr lvl="3" eaLnBrk="1" latinLnBrk="0" hangingPunct="1"/>
            <a:r>
              <a:rPr lang="ga-IE" smtClean="0"/>
              <a:t>Fourth level</a:t>
            </a:r>
          </a:p>
          <a:p>
            <a:pPr lvl="4" eaLnBrk="1" latinLnBrk="0" hangingPunct="1"/>
            <a:r>
              <a:rPr lang="ga-IE"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ga-IE"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ga-IE" smtClean="0"/>
              <a:t>Click to edit Master text styles</a:t>
            </a:r>
          </a:p>
          <a:p>
            <a:pPr lvl="1" eaLnBrk="1" latinLnBrk="0" hangingPunct="1"/>
            <a:r>
              <a:rPr lang="ga-IE" smtClean="0"/>
              <a:t>Second level</a:t>
            </a:r>
          </a:p>
          <a:p>
            <a:pPr lvl="2" eaLnBrk="1" latinLnBrk="0" hangingPunct="1"/>
            <a:r>
              <a:rPr lang="ga-IE" smtClean="0"/>
              <a:t>Third level</a:t>
            </a:r>
          </a:p>
          <a:p>
            <a:pPr lvl="3" eaLnBrk="1" latinLnBrk="0" hangingPunct="1"/>
            <a:r>
              <a:rPr lang="ga-IE" smtClean="0"/>
              <a:t>Fourth level</a:t>
            </a:r>
          </a:p>
          <a:p>
            <a:pPr lvl="4" eaLnBrk="1" latinLnBrk="0" hangingPunct="1"/>
            <a:r>
              <a:rPr lang="ga-IE"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9/12/2015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ga-IE"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9/12/2015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9/12/2015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ga-IE"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ga-IE" smtClean="0"/>
              <a:t>Click to edit Master text styles</a:t>
            </a:r>
          </a:p>
          <a:p>
            <a:pPr lvl="1" eaLnBrk="1" latinLnBrk="0" hangingPunct="1"/>
            <a:r>
              <a:rPr lang="ga-IE" smtClean="0"/>
              <a:t>Second level</a:t>
            </a:r>
          </a:p>
          <a:p>
            <a:pPr lvl="2" eaLnBrk="1" latinLnBrk="0" hangingPunct="1"/>
            <a:r>
              <a:rPr lang="ga-IE" smtClean="0"/>
              <a:t>Third level</a:t>
            </a:r>
          </a:p>
          <a:p>
            <a:pPr lvl="3" eaLnBrk="1" latinLnBrk="0" hangingPunct="1"/>
            <a:r>
              <a:rPr lang="ga-IE" smtClean="0"/>
              <a:t>Fourth level</a:t>
            </a:r>
          </a:p>
          <a:p>
            <a:pPr lvl="4" eaLnBrk="1" latinLnBrk="0" hangingPunct="1"/>
            <a:r>
              <a:rPr lang="ga-IE"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ga-IE"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9/12/2015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ga-IE"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ga-IE"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ga-IE"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9/12/2015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ga-IE"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ga-IE" smtClean="0"/>
              <a:t>Click to edit Master text styles</a:t>
            </a:r>
          </a:p>
          <a:p>
            <a:pPr lvl="1" eaLnBrk="1" latinLnBrk="0" hangingPunct="1"/>
            <a:r>
              <a:rPr kumimoji="0" lang="ga-IE" smtClean="0"/>
              <a:t>Second level</a:t>
            </a:r>
          </a:p>
          <a:p>
            <a:pPr lvl="2" eaLnBrk="1" latinLnBrk="0" hangingPunct="1"/>
            <a:r>
              <a:rPr kumimoji="0" lang="ga-IE" smtClean="0"/>
              <a:t>Third level</a:t>
            </a:r>
          </a:p>
          <a:p>
            <a:pPr lvl="3" eaLnBrk="1" latinLnBrk="0" hangingPunct="1"/>
            <a:r>
              <a:rPr kumimoji="0" lang="ga-IE" smtClean="0"/>
              <a:t>Fourth level</a:t>
            </a:r>
          </a:p>
          <a:p>
            <a:pPr lvl="4" eaLnBrk="1" latinLnBrk="0" hangingPunct="1"/>
            <a:r>
              <a:rPr kumimoji="0" lang="ga-IE"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9/12/2015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0028"/>
            <a:ext cx="8077200" cy="851025"/>
          </a:xfrm>
        </p:spPr>
        <p:txBody>
          <a:bodyPr>
            <a:noAutofit/>
          </a:bodyPr>
          <a:lstStyle/>
          <a:p>
            <a:r>
              <a:rPr lang="en-US" sz="5000" dirty="0" smtClean="0"/>
              <a:t>TTIP as class war</a:t>
            </a:r>
            <a:endParaRPr lang="en-US" sz="5000" dirty="0"/>
          </a:p>
        </p:txBody>
      </p:sp>
      <p:sp>
        <p:nvSpPr>
          <p:cNvPr id="3" name="Subtitle 2"/>
          <p:cNvSpPr>
            <a:spLocks noGrp="1"/>
          </p:cNvSpPr>
          <p:nvPr>
            <p:ph type="subTitle" idx="1"/>
          </p:nvPr>
        </p:nvSpPr>
        <p:spPr>
          <a:xfrm>
            <a:off x="685800" y="345143"/>
            <a:ext cx="8077200" cy="3276243"/>
          </a:xfrm>
        </p:spPr>
        <p:txBody>
          <a:bodyPr>
            <a:normAutofit fontScale="92500" lnSpcReduction="10000"/>
          </a:bodyPr>
          <a:lstStyle/>
          <a:p>
            <a:r>
              <a:rPr lang="en-US" sz="1700" dirty="0" smtClean="0"/>
              <a:t>Presentation by Paul Murphy to Desmond Greaves school 13 September 2015</a:t>
            </a:r>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r>
              <a:rPr lang="en-US" sz="3200" dirty="0" smtClean="0"/>
              <a:t>ISDS, ‘The Lobby’ and our resistance - </a:t>
            </a:r>
            <a:endParaRPr lang="en-US" sz="3200" dirty="0"/>
          </a:p>
        </p:txBody>
      </p:sp>
    </p:spTree>
    <p:extLst>
      <p:ext uri="{BB962C8B-B14F-4D97-AF65-F5344CB8AC3E}">
        <p14:creationId xmlns:p14="http://schemas.microsoft.com/office/powerpoint/2010/main" val="395347750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Some emblematic disputes</a:t>
            </a:r>
            <a:endParaRPr lang="en-IE" dirty="0"/>
          </a:p>
        </p:txBody>
      </p:sp>
      <p:sp>
        <p:nvSpPr>
          <p:cNvPr id="3" name="Content Placeholder 2"/>
          <p:cNvSpPr>
            <a:spLocks noGrp="1"/>
          </p:cNvSpPr>
          <p:nvPr>
            <p:ph idx="1"/>
          </p:nvPr>
        </p:nvSpPr>
        <p:spPr/>
        <p:txBody>
          <a:bodyPr/>
          <a:lstStyle/>
          <a:p>
            <a:r>
              <a:rPr lang="en-IE" dirty="0" smtClean="0"/>
              <a:t>Philip Morris v. Uruguay and Australia – plain packaging.</a:t>
            </a:r>
          </a:p>
          <a:p>
            <a:endParaRPr lang="en-IE" dirty="0" smtClean="0"/>
          </a:p>
          <a:p>
            <a:r>
              <a:rPr lang="en-IE" dirty="0" err="1" smtClean="0"/>
              <a:t>Vattenfall</a:t>
            </a:r>
            <a:r>
              <a:rPr lang="en-IE" dirty="0" smtClean="0"/>
              <a:t> v. Germany – seeking €3.7 billion in compensation for lost profits from </a:t>
            </a:r>
            <a:r>
              <a:rPr lang="en-IE" dirty="0" err="1" smtClean="0"/>
              <a:t>phaseout</a:t>
            </a:r>
            <a:r>
              <a:rPr lang="en-IE" dirty="0" smtClean="0"/>
              <a:t> of nuclear power.</a:t>
            </a:r>
          </a:p>
          <a:p>
            <a:endParaRPr lang="en-IE" dirty="0" smtClean="0"/>
          </a:p>
          <a:p>
            <a:r>
              <a:rPr lang="en-IE" dirty="0" smtClean="0"/>
              <a:t>Lone Pine v. Canada – seeking $250 million for moratorium on </a:t>
            </a:r>
            <a:r>
              <a:rPr lang="en-IE" dirty="0" err="1" smtClean="0"/>
              <a:t>fracking</a:t>
            </a:r>
            <a:r>
              <a:rPr lang="en-IE" dirty="0" smtClean="0"/>
              <a:t> in Quebec.</a:t>
            </a:r>
          </a:p>
          <a:p>
            <a:endParaRPr lang="en-IE" dirty="0"/>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Some more…</a:t>
            </a:r>
            <a:endParaRPr lang="en-IE" dirty="0"/>
          </a:p>
        </p:txBody>
      </p:sp>
      <p:sp>
        <p:nvSpPr>
          <p:cNvPr id="3" name="Content Placeholder 2"/>
          <p:cNvSpPr>
            <a:spLocks noGrp="1"/>
          </p:cNvSpPr>
          <p:nvPr>
            <p:ph idx="1"/>
          </p:nvPr>
        </p:nvSpPr>
        <p:spPr/>
        <p:txBody>
          <a:bodyPr>
            <a:normAutofit/>
          </a:bodyPr>
          <a:lstStyle/>
          <a:p>
            <a:r>
              <a:rPr lang="en-IE" dirty="0" smtClean="0"/>
              <a:t>Canada v. Abitibi Bowater – Settlement of $130 million and recognition of private ownership of natural resources.</a:t>
            </a:r>
          </a:p>
          <a:p>
            <a:endParaRPr lang="en-IE" dirty="0" smtClean="0"/>
          </a:p>
          <a:p>
            <a:r>
              <a:rPr lang="en-IE" dirty="0" smtClean="0"/>
              <a:t>Veolia v. Egypt – Raising the minimum wage</a:t>
            </a:r>
          </a:p>
          <a:p>
            <a:endParaRPr lang="en-IE" dirty="0" smtClean="0"/>
          </a:p>
          <a:p>
            <a:r>
              <a:rPr lang="en-IE" dirty="0" smtClean="0"/>
              <a:t>Ethyl Corporation v. Canada – Settlement of $13 million and withdrawal of ban on health hazard, petroleum additive MMT.</a:t>
            </a:r>
            <a:endParaRPr lang="en-IE" dirty="0"/>
          </a:p>
        </p:txBody>
      </p:sp>
    </p:spTree>
    <p:extLst>
      <p:ext uri="{BB962C8B-B14F-4D97-AF65-F5344CB8AC3E}">
        <p14:creationId xmlns:p14="http://schemas.microsoft.com/office/powerpoint/2010/main" val="226188220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Chilling effect</a:t>
            </a:r>
            <a:endParaRPr lang="en-IE" dirty="0"/>
          </a:p>
        </p:txBody>
      </p:sp>
      <p:sp>
        <p:nvSpPr>
          <p:cNvPr id="3" name="Content Placeholder 2"/>
          <p:cNvSpPr>
            <a:spLocks noGrp="1"/>
          </p:cNvSpPr>
          <p:nvPr>
            <p:ph idx="1"/>
          </p:nvPr>
        </p:nvSpPr>
        <p:spPr/>
        <p:txBody>
          <a:bodyPr>
            <a:normAutofit/>
          </a:bodyPr>
          <a:lstStyle/>
          <a:p>
            <a:r>
              <a:rPr lang="en-IE" i="1" dirty="0" smtClean="0"/>
              <a:t>“I’ve seen the letters from the New York and DC law firms coming up to the Canadian government on virtually every new environmental regulation […] Virtually all of the new initiatives were targeted and most of them never saw the light of day.”</a:t>
            </a:r>
          </a:p>
          <a:p>
            <a:endParaRPr lang="en-IE" i="1" dirty="0" smtClean="0"/>
          </a:p>
          <a:p>
            <a:pPr marL="118872" indent="0">
              <a:buNone/>
            </a:pPr>
            <a:r>
              <a:rPr lang="en-IE" dirty="0" smtClean="0"/>
              <a:t>    - Former Canadian government official</a:t>
            </a:r>
          </a:p>
          <a:p>
            <a:endParaRPr lang="en-IE" dirty="0" smtClean="0"/>
          </a:p>
        </p:txBody>
      </p:sp>
    </p:spTree>
    <p:extLst>
      <p:ext uri="{BB962C8B-B14F-4D97-AF65-F5344CB8AC3E}">
        <p14:creationId xmlns:p14="http://schemas.microsoft.com/office/powerpoint/2010/main" val="246149754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Transatlantic companies…</a:t>
            </a:r>
            <a:endParaRPr lang="en-IE" dirty="0"/>
          </a:p>
        </p:txBody>
      </p:sp>
      <p:sp>
        <p:nvSpPr>
          <p:cNvPr id="3" name="Content Placeholder 2"/>
          <p:cNvSpPr>
            <a:spLocks noGrp="1"/>
          </p:cNvSpPr>
          <p:nvPr>
            <p:ph idx="1"/>
          </p:nvPr>
        </p:nvSpPr>
        <p:spPr/>
        <p:txBody>
          <a:bodyPr>
            <a:normAutofit/>
          </a:bodyPr>
          <a:lstStyle/>
          <a:p>
            <a:endParaRPr lang="en-IE"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24050"/>
            <a:ext cx="8368778" cy="404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96544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t>
            </a:r>
            <a:r>
              <a:rPr lang="en-US" i="1" dirty="0" smtClean="0"/>
              <a:t>their</a:t>
            </a:r>
            <a:r>
              <a:rPr lang="en-US" dirty="0" smtClean="0"/>
              <a:t> interests are conveyed</a:t>
            </a:r>
            <a:br>
              <a:rPr lang="en-US" dirty="0" smtClean="0"/>
            </a:br>
            <a:r>
              <a:rPr lang="en-US" sz="2200" dirty="0" smtClean="0"/>
              <a:t>(source: Corporate Europe Observatory)</a:t>
            </a:r>
            <a:endParaRPr lang="en-US" sz="2200" dirty="0"/>
          </a:p>
        </p:txBody>
      </p:sp>
      <p:sp>
        <p:nvSpPr>
          <p:cNvPr id="3" name="Content Placeholder 2"/>
          <p:cNvSpPr>
            <a:spLocks noGrp="1"/>
          </p:cNvSpPr>
          <p:nvPr>
            <p:ph idx="1"/>
          </p:nvPr>
        </p:nvSpPr>
        <p:spPr/>
        <p:txBody>
          <a:bodyPr/>
          <a:lstStyle/>
          <a:p>
            <a:endParaRPr lang="en-I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46" y="1807474"/>
            <a:ext cx="8380528" cy="446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83279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Non-transparent lobbying</a:t>
            </a:r>
            <a:endParaRPr lang="en-I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977" y="1707398"/>
            <a:ext cx="8354027" cy="469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76365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revolving door</a:t>
            </a:r>
            <a:endParaRPr lang="en-IE" dirty="0"/>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253366" y="1774825"/>
            <a:ext cx="6637268"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7187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Undemocratic from start to finish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Negotiations conducted by Commission in secrecy</a:t>
            </a:r>
          </a:p>
          <a:p>
            <a:endParaRPr lang="en-US" dirty="0" smtClean="0"/>
          </a:p>
          <a:p>
            <a:r>
              <a:rPr lang="en-US" dirty="0" smtClean="0"/>
              <a:t>“</a:t>
            </a:r>
            <a:r>
              <a:rPr lang="en-US" dirty="0"/>
              <a:t>The European Parliament shall be immediately and full informed at all stages of the procedure.” (</a:t>
            </a:r>
            <a:r>
              <a:rPr lang="en-US" dirty="0" smtClean="0"/>
              <a:t>Lisbon Art. 218.10)</a:t>
            </a:r>
          </a:p>
          <a:p>
            <a:endParaRPr lang="en-US" dirty="0" smtClean="0"/>
          </a:p>
          <a:p>
            <a:r>
              <a:rPr lang="en-US" dirty="0" smtClean="0"/>
              <a:t>That means seven MEPs seeing documents.</a:t>
            </a:r>
          </a:p>
          <a:p>
            <a:endParaRPr lang="en-US" dirty="0"/>
          </a:p>
          <a:p>
            <a:r>
              <a:rPr lang="en-US" dirty="0" smtClean="0"/>
              <a:t>Privileged access of big business to negotiators.</a:t>
            </a:r>
          </a:p>
          <a:p>
            <a:endParaRPr lang="en-US" dirty="0" smtClean="0"/>
          </a:p>
        </p:txBody>
      </p:sp>
    </p:spTree>
    <p:extLst>
      <p:ext uri="{BB962C8B-B14F-4D97-AF65-F5344CB8AC3E}">
        <p14:creationId xmlns:p14="http://schemas.microsoft.com/office/powerpoint/2010/main" val="84462127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TTIP talks are “most open ever”</a:t>
            </a:r>
            <a:endParaRPr lang="en-US" dirty="0"/>
          </a:p>
        </p:txBody>
      </p:sp>
      <p:sp>
        <p:nvSpPr>
          <p:cNvPr id="3" name="Content Placeholder 2"/>
          <p:cNvSpPr>
            <a:spLocks noGrp="1"/>
          </p:cNvSpPr>
          <p:nvPr>
            <p:ph idx="1"/>
          </p:nvPr>
        </p:nvSpPr>
        <p:spPr/>
        <p:txBody>
          <a:bodyPr>
            <a:normAutofit/>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67551"/>
            <a:ext cx="8229600" cy="532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98602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Parliament and ISDS</a:t>
            </a:r>
            <a:endParaRPr lang="en-US" dirty="0"/>
          </a:p>
        </p:txBody>
      </p:sp>
      <p:sp>
        <p:nvSpPr>
          <p:cNvPr id="3" name="Content Placeholder 2"/>
          <p:cNvSpPr>
            <a:spLocks noGrp="1"/>
          </p:cNvSpPr>
          <p:nvPr>
            <p:ph idx="1"/>
          </p:nvPr>
        </p:nvSpPr>
        <p:spPr/>
        <p:txBody>
          <a:bodyPr>
            <a:normAutofit/>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21" y="1560307"/>
            <a:ext cx="725805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2032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Conspiracy or class?</a:t>
            </a:r>
            <a:endParaRPr lang="en-IE" dirty="0"/>
          </a:p>
        </p:txBody>
      </p:sp>
      <p:sp>
        <p:nvSpPr>
          <p:cNvPr id="3" name="Content Placeholder 2"/>
          <p:cNvSpPr>
            <a:spLocks noGrp="1"/>
          </p:cNvSpPr>
          <p:nvPr>
            <p:ph idx="1"/>
          </p:nvPr>
        </p:nvSpPr>
        <p:spPr/>
        <p:txBody>
          <a:bodyPr>
            <a:normAutofit fontScale="85000" lnSpcReduction="10000"/>
          </a:bodyPr>
          <a:lstStyle/>
          <a:p>
            <a:r>
              <a:rPr lang="en-IE" dirty="0" smtClean="0"/>
              <a:t>TTIP not as conspiratorial exception, but the rule. In line with EU policy internally and externally.</a:t>
            </a:r>
          </a:p>
          <a:p>
            <a:endParaRPr lang="en-IE" dirty="0"/>
          </a:p>
          <a:p>
            <a:r>
              <a:rPr lang="en-IE" dirty="0" smtClean="0"/>
              <a:t>Internal: ‘Austerity’ / Neo-liberalism, anti-democratic, environmentally unsustainable, imperialistic - Greece</a:t>
            </a:r>
          </a:p>
          <a:p>
            <a:endParaRPr lang="en-IE" dirty="0" smtClean="0"/>
          </a:p>
          <a:p>
            <a:r>
              <a:rPr lang="en-IE" dirty="0" smtClean="0"/>
              <a:t>External: Neo-liberalism, anti-democratic, environmentally unsustainable, imperialistic</a:t>
            </a:r>
          </a:p>
          <a:p>
            <a:endParaRPr lang="en-IE" dirty="0" smtClean="0"/>
          </a:p>
          <a:p>
            <a:r>
              <a:rPr lang="en-IE" dirty="0" smtClean="0"/>
              <a:t>Undermining of democratic rights is consistent and functional e.g. authoritarian neo-liberalism, TTIP</a:t>
            </a:r>
          </a:p>
          <a:p>
            <a:endParaRPr lang="en-IE" dirty="0"/>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‘representatives’</a:t>
            </a:r>
            <a:endParaRPr lang="en-US" dirty="0"/>
          </a:p>
        </p:txBody>
      </p:sp>
      <p:sp>
        <p:nvSpPr>
          <p:cNvPr id="3" name="Content Placeholder 2"/>
          <p:cNvSpPr>
            <a:spLocks noGrp="1"/>
          </p:cNvSpPr>
          <p:nvPr>
            <p:ph idx="1"/>
          </p:nvPr>
        </p:nvSpPr>
        <p:spPr/>
        <p:txBody>
          <a:bodyPr>
            <a:normAutofit/>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8176"/>
            <a:ext cx="9140158" cy="4315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65987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A </a:t>
            </a:r>
            <a:r>
              <a:rPr lang="en-US" dirty="0" smtClean="0"/>
              <a:t>winnable battle</a:t>
            </a:r>
            <a:endParaRPr lang="en-US" dirty="0"/>
          </a:p>
        </p:txBody>
      </p:sp>
      <p:sp>
        <p:nvSpPr>
          <p:cNvPr id="3" name="Content Placeholder 2"/>
          <p:cNvSpPr>
            <a:spLocks noGrp="1"/>
          </p:cNvSpPr>
          <p:nvPr>
            <p:ph idx="1"/>
          </p:nvPr>
        </p:nvSpPr>
        <p:spPr/>
        <p:txBody>
          <a:bodyPr>
            <a:normAutofit/>
          </a:bodyPr>
          <a:lstStyle/>
          <a:p>
            <a:r>
              <a:rPr lang="en-US" dirty="0" smtClean="0"/>
              <a:t>Negotiations were supposed to be concluded by end 2014</a:t>
            </a:r>
          </a:p>
          <a:p>
            <a:endParaRPr lang="en-US" dirty="0" smtClean="0"/>
          </a:p>
          <a:p>
            <a:r>
              <a:rPr lang="en-US" dirty="0" smtClean="0"/>
              <a:t>ISDS negotiations weren’t re-opened until then</a:t>
            </a:r>
          </a:p>
          <a:p>
            <a:endParaRPr lang="en-US" dirty="0" smtClean="0"/>
          </a:p>
          <a:p>
            <a:r>
              <a:rPr lang="en-US" dirty="0" smtClean="0"/>
              <a:t>70,000 submissions received for ISDS public consultation</a:t>
            </a:r>
          </a:p>
          <a:p>
            <a:pPr marL="118872" indent="0">
              <a:buNone/>
            </a:pPr>
            <a:endParaRPr lang="en-US" dirty="0" smtClean="0"/>
          </a:p>
        </p:txBody>
      </p:sp>
    </p:spTree>
    <p:extLst>
      <p:ext uri="{BB962C8B-B14F-4D97-AF65-F5344CB8AC3E}">
        <p14:creationId xmlns:p14="http://schemas.microsoft.com/office/powerpoint/2010/main" val="362807431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institutional hurdles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Negotiations stage – 11</a:t>
            </a:r>
            <a:r>
              <a:rPr lang="en-US" baseline="30000" dirty="0" smtClean="0"/>
              <a:t>th</a:t>
            </a:r>
            <a:r>
              <a:rPr lang="en-US" dirty="0" smtClean="0"/>
              <a:t> round October 19-23 in Miami</a:t>
            </a:r>
          </a:p>
          <a:p>
            <a:endParaRPr lang="en-US" dirty="0" smtClean="0"/>
          </a:p>
          <a:p>
            <a:r>
              <a:rPr lang="en-US" dirty="0" smtClean="0"/>
              <a:t>Qualified Majority Voting at Council</a:t>
            </a:r>
          </a:p>
          <a:p>
            <a:endParaRPr lang="en-US" dirty="0" smtClean="0"/>
          </a:p>
          <a:p>
            <a:r>
              <a:rPr lang="en-US" dirty="0" smtClean="0"/>
              <a:t>Majority in European Parliament – straight yes/no</a:t>
            </a:r>
          </a:p>
          <a:p>
            <a:endParaRPr lang="en-US" dirty="0" smtClean="0"/>
          </a:p>
          <a:p>
            <a:r>
              <a:rPr lang="en-US" dirty="0" smtClean="0"/>
              <a:t>Majority in all national parliaments if a ‘mixed agreement’ – this can change</a:t>
            </a:r>
          </a:p>
          <a:p>
            <a:endParaRPr lang="en-US" dirty="0"/>
          </a:p>
          <a:p>
            <a:endParaRPr lang="en-US" dirty="0"/>
          </a:p>
        </p:txBody>
      </p:sp>
    </p:spTree>
    <p:extLst>
      <p:ext uri="{BB962C8B-B14F-4D97-AF65-F5344CB8AC3E}">
        <p14:creationId xmlns:p14="http://schemas.microsoft.com/office/powerpoint/2010/main" val="84971214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political hurdles… us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Lessons of the ACTA victory - the ‘</a:t>
            </a:r>
            <a:r>
              <a:rPr lang="en-US" dirty="0" err="1" smtClean="0"/>
              <a:t>dracula</a:t>
            </a:r>
            <a:r>
              <a:rPr lang="en-US" dirty="0" smtClean="0"/>
              <a:t> strategy</a:t>
            </a:r>
            <a:r>
              <a:rPr lang="en-US" dirty="0" smtClean="0"/>
              <a:t>’</a:t>
            </a:r>
          </a:p>
          <a:p>
            <a:endParaRPr lang="en-US" dirty="0"/>
          </a:p>
          <a:p>
            <a:r>
              <a:rPr lang="en-US" dirty="0" smtClean="0"/>
              <a:t>Exploit contradictions between EU &amp; US</a:t>
            </a:r>
            <a:endParaRPr lang="en-US" dirty="0" smtClean="0"/>
          </a:p>
          <a:p>
            <a:endParaRPr lang="en-US" dirty="0" smtClean="0"/>
          </a:p>
          <a:p>
            <a:r>
              <a:rPr lang="en-US" dirty="0"/>
              <a:t>Anti-TTIP groups established in most European countries, major issue in Germany, France, </a:t>
            </a:r>
            <a:r>
              <a:rPr lang="en-US" dirty="0" smtClean="0"/>
              <a:t>Belgium, growing issue in Ireland</a:t>
            </a:r>
            <a:endParaRPr lang="en-US" dirty="0"/>
          </a:p>
          <a:p>
            <a:endParaRPr lang="en-US" dirty="0" smtClean="0"/>
          </a:p>
          <a:p>
            <a:r>
              <a:rPr lang="en-US" dirty="0" smtClean="0"/>
              <a:t>Trade Unions and US action are </a:t>
            </a:r>
            <a:r>
              <a:rPr lang="en-US" dirty="0" smtClean="0"/>
              <a:t>crucial</a:t>
            </a:r>
          </a:p>
          <a:p>
            <a:endParaRPr lang="en-US" dirty="0"/>
          </a:p>
          <a:p>
            <a:r>
              <a:rPr lang="en-US" dirty="0" smtClean="0"/>
              <a:t>Don’t forget about CETA</a:t>
            </a:r>
          </a:p>
          <a:p>
            <a:endParaRPr lang="en-US" dirty="0" smtClean="0"/>
          </a:p>
          <a:p>
            <a:r>
              <a:rPr lang="en-US" dirty="0" smtClean="0"/>
              <a:t>Integrate TTIP into our anti-austerity struggles as well as specific action</a:t>
            </a:r>
            <a:endParaRPr lang="en-US" dirty="0" smtClean="0"/>
          </a:p>
          <a:p>
            <a:endParaRPr lang="en-US" dirty="0"/>
          </a:p>
          <a:p>
            <a:endParaRPr lang="en-US" dirty="0" smtClean="0"/>
          </a:p>
        </p:txBody>
      </p:sp>
    </p:spTree>
    <p:extLst>
      <p:ext uri="{BB962C8B-B14F-4D97-AF65-F5344CB8AC3E}">
        <p14:creationId xmlns:p14="http://schemas.microsoft.com/office/powerpoint/2010/main" val="49195115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 of action</a:t>
            </a:r>
            <a:endParaRPr lang="en-US" dirty="0"/>
          </a:p>
        </p:txBody>
      </p:sp>
      <p:sp>
        <p:nvSpPr>
          <p:cNvPr id="3" name="Content Placeholder 2"/>
          <p:cNvSpPr>
            <a:spLocks noGrp="1"/>
          </p:cNvSpPr>
          <p:nvPr>
            <p:ph idx="1"/>
          </p:nvPr>
        </p:nvSpPr>
        <p:spPr/>
        <p:txBody>
          <a:bodyPr>
            <a:normAutofit/>
          </a:bodyPr>
          <a:lstStyle/>
          <a:p>
            <a:endParaRPr lang="en-US" dirty="0" smtClean="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2181950"/>
            <a:ext cx="9143999" cy="3686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02727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Trade as a </a:t>
            </a:r>
            <a:r>
              <a:rPr lang="en-US" dirty="0" smtClean="0"/>
              <a:t>weapon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Economic Partnership Agreements (EPAs), Deep and Comprehensive Free Trade Agreements (DCFTAs), European </a:t>
            </a:r>
            <a:r>
              <a:rPr lang="en-US" dirty="0" err="1" smtClean="0"/>
              <a:t>Neighbourhood</a:t>
            </a:r>
            <a:r>
              <a:rPr lang="en-US" dirty="0" smtClean="0"/>
              <a:t> Policy (ENP)</a:t>
            </a:r>
          </a:p>
          <a:p>
            <a:endParaRPr lang="en-US" dirty="0" smtClean="0"/>
          </a:p>
          <a:p>
            <a:r>
              <a:rPr lang="en-US" dirty="0" smtClean="0"/>
              <a:t>Driving deregulation of social, environmental, </a:t>
            </a:r>
            <a:r>
              <a:rPr lang="en-US" dirty="0" err="1" smtClean="0"/>
              <a:t>labour</a:t>
            </a:r>
            <a:r>
              <a:rPr lang="en-US" dirty="0" smtClean="0"/>
              <a:t> standards, undermining right to regulate into future and pushing </a:t>
            </a:r>
            <a:r>
              <a:rPr lang="en-US" dirty="0" err="1" smtClean="0"/>
              <a:t>privatisation</a:t>
            </a:r>
            <a:endParaRPr lang="en-US" dirty="0" smtClean="0"/>
          </a:p>
          <a:p>
            <a:endParaRPr lang="en-US" dirty="0" smtClean="0"/>
          </a:p>
          <a:p>
            <a:r>
              <a:rPr lang="en-US" dirty="0" smtClean="0"/>
              <a:t>Circumventing and undermining democratic rights</a:t>
            </a:r>
          </a:p>
          <a:p>
            <a:endParaRPr lang="en-US" dirty="0"/>
          </a:p>
          <a:p>
            <a:r>
              <a:rPr lang="en-US" dirty="0" smtClean="0"/>
              <a:t>Ensuring maintenance of LDCs as source of natural and human resources, but not rising up value chain</a:t>
            </a:r>
          </a:p>
          <a:p>
            <a:endParaRPr lang="en-US" dirty="0" smtClean="0"/>
          </a:p>
        </p:txBody>
      </p:sp>
    </p:spTree>
    <p:extLst>
      <p:ext uri="{BB962C8B-B14F-4D97-AF65-F5344CB8AC3E}">
        <p14:creationId xmlns:p14="http://schemas.microsoft.com/office/powerpoint/2010/main" val="194529085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Who are the ‘partners’ in TTIP?</a:t>
            </a:r>
            <a:endParaRPr lang="en-IE" dirty="0"/>
          </a:p>
        </p:txBody>
      </p:sp>
      <p:sp>
        <p:nvSpPr>
          <p:cNvPr id="3" name="Content Placeholder 2"/>
          <p:cNvSpPr>
            <a:spLocks noGrp="1"/>
          </p:cNvSpPr>
          <p:nvPr>
            <p:ph idx="1"/>
          </p:nvPr>
        </p:nvSpPr>
        <p:spPr/>
        <p:txBody>
          <a:bodyPr>
            <a:normAutofit fontScale="85000" lnSpcReduction="20000"/>
          </a:bodyPr>
          <a:lstStyle/>
          <a:p>
            <a:pPr marL="118872" indent="0" algn="ctr">
              <a:buNone/>
            </a:pPr>
            <a:r>
              <a:rPr lang="en-IE" sz="4300" dirty="0" smtClean="0"/>
              <a:t>“TTIP is correctly understood not as a negotiation between two competing trading partners, but as an assault on European and US societies by transnational corporations seeking to remove regulatory barriers to their activities on both sides of the Atlantic.”</a:t>
            </a:r>
          </a:p>
          <a:p>
            <a:pPr marL="118872" indent="0">
              <a:buNone/>
            </a:pPr>
            <a:endParaRPr lang="en-IE" dirty="0" smtClean="0"/>
          </a:p>
          <a:p>
            <a:pPr marL="118872" indent="0">
              <a:buNone/>
            </a:pPr>
            <a:r>
              <a:rPr lang="en-IE" dirty="0"/>
              <a:t> </a:t>
            </a:r>
            <a:r>
              <a:rPr lang="en-IE" dirty="0" smtClean="0"/>
              <a:t>- John Hilary “The Transatlantic Trade and Investment Partnership: A Charter for Deregulation, an attack on jobs, an end to democracy”</a:t>
            </a:r>
            <a:endParaRPr lang="en-IE" dirty="0"/>
          </a:p>
        </p:txBody>
      </p:sp>
    </p:spTree>
    <p:extLst>
      <p:ext uri="{BB962C8B-B14F-4D97-AF65-F5344CB8AC3E}">
        <p14:creationId xmlns:p14="http://schemas.microsoft.com/office/powerpoint/2010/main" val="240692215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a:t>
            </a:r>
            <a:r>
              <a:rPr lang="en-US" i="1" dirty="0" smtClean="0"/>
              <a:t>Free Trade </a:t>
            </a:r>
            <a:r>
              <a:rPr lang="en-US" dirty="0" smtClean="0"/>
              <a:t>Agreement?</a:t>
            </a:r>
            <a:endParaRPr lang="en-US" dirty="0"/>
          </a:p>
        </p:txBody>
      </p:sp>
      <p:sp>
        <p:nvSpPr>
          <p:cNvPr id="3" name="Content Placeholder 2"/>
          <p:cNvSpPr>
            <a:spLocks noGrp="1"/>
          </p:cNvSpPr>
          <p:nvPr>
            <p:ph idx="1"/>
          </p:nvPr>
        </p:nvSpPr>
        <p:spPr/>
        <p:txBody>
          <a:bodyPr>
            <a:normAutofit lnSpcReduction="10000"/>
          </a:bodyPr>
          <a:lstStyle/>
          <a:p>
            <a:r>
              <a:rPr lang="en-US" sz="3100" dirty="0" smtClean="0"/>
              <a:t>Average tariffs for EU imports into US are 5.2%</a:t>
            </a:r>
          </a:p>
          <a:p>
            <a:endParaRPr lang="en-US" sz="3100" dirty="0" smtClean="0"/>
          </a:p>
          <a:p>
            <a:r>
              <a:rPr lang="en-US" sz="3100" dirty="0" smtClean="0"/>
              <a:t>Average tariffs for US imports into EU are 3.5%</a:t>
            </a:r>
          </a:p>
          <a:p>
            <a:endParaRPr lang="en-US" sz="3100" dirty="0" smtClean="0"/>
          </a:p>
          <a:p>
            <a:r>
              <a:rPr lang="en-US" dirty="0" smtClean="0"/>
              <a:t>80% of estimated ‘benefits’ come from so-called Non-Tariff Barriers (NTBs)</a:t>
            </a:r>
          </a:p>
          <a:p>
            <a:endParaRPr lang="en-US" dirty="0" smtClean="0"/>
          </a:p>
          <a:p>
            <a:r>
              <a:rPr lang="en-US" dirty="0" smtClean="0"/>
              <a:t>These NTBs include things that the rest of us refer to as environmental, </a:t>
            </a:r>
            <a:r>
              <a:rPr lang="en-US" dirty="0" err="1" smtClean="0"/>
              <a:t>labour</a:t>
            </a:r>
            <a:r>
              <a:rPr lang="en-US" dirty="0" smtClean="0"/>
              <a:t>, health, consumer, financial regulations</a:t>
            </a:r>
          </a:p>
          <a:p>
            <a:pPr marL="118872" indent="0">
              <a:buNone/>
            </a:pPr>
            <a:endParaRPr lang="en-US" dirty="0" smtClean="0"/>
          </a:p>
          <a:p>
            <a:endParaRPr lang="en-US" dirty="0"/>
          </a:p>
        </p:txBody>
      </p:sp>
    </p:spTree>
    <p:extLst>
      <p:ext uri="{BB962C8B-B14F-4D97-AF65-F5344CB8AC3E}">
        <p14:creationId xmlns:p14="http://schemas.microsoft.com/office/powerpoint/2010/main" val="102756299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‘gold standard’ for the world</a:t>
            </a:r>
            <a:endParaRPr lang="en-IE" dirty="0"/>
          </a:p>
        </p:txBody>
      </p:sp>
      <p:sp>
        <p:nvSpPr>
          <p:cNvPr id="3" name="Content Placeholder 2"/>
          <p:cNvSpPr>
            <a:spLocks noGrp="1"/>
          </p:cNvSpPr>
          <p:nvPr>
            <p:ph idx="1"/>
          </p:nvPr>
        </p:nvSpPr>
        <p:spPr/>
        <p:txBody>
          <a:bodyPr>
            <a:normAutofit fontScale="92500" lnSpcReduction="10000"/>
          </a:bodyPr>
          <a:lstStyle/>
          <a:p>
            <a:r>
              <a:rPr lang="en-US" dirty="0" smtClean="0"/>
              <a:t>Transatlantic Trade and Investment Partnership (TTIP) - the world’s largest free trade area (750 million people).  </a:t>
            </a:r>
          </a:p>
          <a:p>
            <a:endParaRPr lang="en-US" dirty="0" smtClean="0"/>
          </a:p>
          <a:p>
            <a:r>
              <a:rPr lang="en-US" dirty="0" smtClean="0"/>
              <a:t>With </a:t>
            </a:r>
            <a:r>
              <a:rPr lang="en-US" dirty="0" err="1" smtClean="0"/>
              <a:t>TransPacific</a:t>
            </a:r>
            <a:r>
              <a:rPr lang="en-US" dirty="0" smtClean="0"/>
              <a:t> Partnership (TPP), driving a global agenda – a ‘gold standard’ for the world.</a:t>
            </a:r>
          </a:p>
          <a:p>
            <a:endParaRPr lang="en-US" dirty="0" smtClean="0"/>
          </a:p>
          <a:p>
            <a:r>
              <a:rPr lang="en-US" dirty="0" smtClean="0"/>
              <a:t>Setting a high bar of </a:t>
            </a:r>
            <a:r>
              <a:rPr lang="en-US" dirty="0" err="1" smtClean="0"/>
              <a:t>liberalisation</a:t>
            </a:r>
            <a:r>
              <a:rPr lang="en-US" dirty="0" smtClean="0"/>
              <a:t> and enshrining corporate rights with ISDS and regulatory </a:t>
            </a:r>
            <a:r>
              <a:rPr lang="en-US" dirty="0" err="1" smtClean="0"/>
              <a:t>harmonisation</a:t>
            </a:r>
            <a:r>
              <a:rPr lang="en-US" dirty="0" smtClean="0"/>
              <a:t>.</a:t>
            </a:r>
          </a:p>
          <a:p>
            <a:endParaRPr lang="en-US" dirty="0" smtClean="0"/>
          </a:p>
          <a:p>
            <a:endParaRPr lang="en-IE" dirty="0"/>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Investor State Dispute Settlement</a:t>
            </a: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t>Corporations right to sue states in private tribunals – in reality, privileged access to private justice</a:t>
            </a:r>
          </a:p>
          <a:p>
            <a:pPr>
              <a:buNone/>
            </a:pPr>
            <a:endParaRPr lang="en-IE" dirty="0" smtClean="0"/>
          </a:p>
          <a:p>
            <a:r>
              <a:rPr lang="en-IE" dirty="0" smtClean="0"/>
              <a:t>Investors should be protected “against direct and indirect expropriation”, including the right to compensation</a:t>
            </a:r>
          </a:p>
          <a:p>
            <a:endParaRPr lang="en-IE" dirty="0" smtClean="0"/>
          </a:p>
          <a:p>
            <a:r>
              <a:rPr lang="en-IE" dirty="0" smtClean="0"/>
              <a:t>Parallel with Fiscal Treaty, 6-Pack, 2-Pack etc. within EU - policies </a:t>
            </a:r>
            <a:r>
              <a:rPr lang="en-IE" dirty="0" smtClean="0"/>
              <a:t>become a matter of ‘law’ rather than politics – policy-space restricted</a:t>
            </a:r>
          </a:p>
          <a:p>
            <a:endParaRPr lang="en-IE" dirty="0"/>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ISDS – the weapon of choice</a:t>
            </a:r>
            <a:endParaRPr lang="en-IE" dirty="0"/>
          </a:p>
        </p:txBody>
      </p:sp>
      <p:sp>
        <p:nvSpPr>
          <p:cNvPr id="3" name="Content Placeholder 2"/>
          <p:cNvSpPr>
            <a:spLocks noGrp="1"/>
          </p:cNvSpPr>
          <p:nvPr>
            <p:ph idx="1"/>
          </p:nvPr>
        </p:nvSpPr>
        <p:spPr/>
        <p:txBody>
          <a:bodyPr>
            <a:normAutofit/>
          </a:bodyPr>
          <a:lstStyle/>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35" y="1775191"/>
            <a:ext cx="8502733" cy="486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39918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We’re all expropriators now</a:t>
            </a:r>
            <a:endParaRPr lang="en-IE" dirty="0"/>
          </a:p>
        </p:txBody>
      </p:sp>
      <p:sp>
        <p:nvSpPr>
          <p:cNvPr id="3" name="Content Placeholder 2"/>
          <p:cNvSpPr>
            <a:spLocks noGrp="1"/>
          </p:cNvSpPr>
          <p:nvPr>
            <p:ph idx="1"/>
          </p:nvPr>
        </p:nvSpPr>
        <p:spPr/>
        <p:txBody>
          <a:bodyPr>
            <a:normAutofit fontScale="85000" lnSpcReduction="10000"/>
          </a:bodyPr>
          <a:lstStyle/>
          <a:p>
            <a:r>
              <a:rPr lang="en-US" dirty="0" smtClean="0"/>
              <a:t>“Measures tantamount </a:t>
            </a:r>
            <a:r>
              <a:rPr lang="en-US" dirty="0" smtClean="0"/>
              <a:t>to expropriation”, “indirect expropriation”, “regulatory expropriation”</a:t>
            </a:r>
          </a:p>
          <a:p>
            <a:endParaRPr lang="en-US" dirty="0"/>
          </a:p>
          <a:p>
            <a:r>
              <a:rPr lang="en-US" i="1" dirty="0" smtClean="0"/>
              <a:t>”Because </a:t>
            </a:r>
            <a:r>
              <a:rPr lang="en-US" i="1" dirty="0"/>
              <a:t>any new regulation is bound to have some economic impact on private assets, this doctrine is a formula to shrink the reach of modern government and cripple the regulatory state–undermining long-established protections for social welfare and economic justice, environmental values and individual rights</a:t>
            </a:r>
            <a:r>
              <a:rPr lang="en-US" i="1" dirty="0" smtClean="0"/>
              <a:t>.”</a:t>
            </a:r>
            <a:r>
              <a:rPr lang="en-US" dirty="0"/>
              <a:t> </a:t>
            </a:r>
            <a:r>
              <a:rPr lang="en-US" dirty="0" smtClean="0"/>
              <a:t>- William </a:t>
            </a:r>
            <a:r>
              <a:rPr lang="en-US" dirty="0" err="1" smtClean="0"/>
              <a:t>Greider</a:t>
            </a:r>
            <a:r>
              <a:rPr lang="en-US" dirty="0" smtClean="0"/>
              <a:t>, “The Right and US Trade Law: Invalidating the 20</a:t>
            </a:r>
            <a:r>
              <a:rPr lang="en-US" baseline="30000" dirty="0" smtClean="0"/>
              <a:t>th</a:t>
            </a:r>
            <a:r>
              <a:rPr lang="en-US" dirty="0" smtClean="0"/>
              <a:t> </a:t>
            </a:r>
            <a:r>
              <a:rPr lang="en-US" dirty="0" smtClean="0"/>
              <a:t>Century” </a:t>
            </a:r>
            <a:r>
              <a:rPr lang="en-US" dirty="0" smtClean="0"/>
              <a:t>(The Nation)</a:t>
            </a:r>
            <a:endParaRPr lang="en-IE" dirty="0"/>
          </a:p>
        </p:txBody>
      </p:sp>
    </p:spTree>
    <p:extLst>
      <p:ext uri="{BB962C8B-B14F-4D97-AF65-F5344CB8AC3E}">
        <p14:creationId xmlns:p14="http://schemas.microsoft.com/office/powerpoint/2010/main" val="136971457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1208</TotalTime>
  <Words>870</Words>
  <Application>Microsoft Office PowerPoint</Application>
  <PresentationFormat>On-screen Show (4:3)</PresentationFormat>
  <Paragraphs>118</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TTIP as class war</vt:lpstr>
      <vt:lpstr>Conspiracy or class?</vt:lpstr>
      <vt:lpstr>Trade as a weapon</vt:lpstr>
      <vt:lpstr>Who are the ‘partners’ in TTIP?</vt:lpstr>
      <vt:lpstr>A Free Trade Agreement?</vt:lpstr>
      <vt:lpstr>A ‘gold standard’ for the world</vt:lpstr>
      <vt:lpstr>Investor State Dispute Settlement</vt:lpstr>
      <vt:lpstr>ISDS – the weapon of choice</vt:lpstr>
      <vt:lpstr>We’re all expropriators now</vt:lpstr>
      <vt:lpstr>Some emblematic disputes</vt:lpstr>
      <vt:lpstr>Some more…</vt:lpstr>
      <vt:lpstr>Chilling effect</vt:lpstr>
      <vt:lpstr>Transatlantic companies…</vt:lpstr>
      <vt:lpstr>How their interests are conveyed (source: Corporate Europe Observatory)</vt:lpstr>
      <vt:lpstr>Non-transparent lobbying</vt:lpstr>
      <vt:lpstr>The revolving door</vt:lpstr>
      <vt:lpstr>Undemocratic from start to finish</vt:lpstr>
      <vt:lpstr>TTIP talks are “most open ever”</vt:lpstr>
      <vt:lpstr>EU Parliament and ISDS</vt:lpstr>
      <vt:lpstr>Our ‘representatives’</vt:lpstr>
      <vt:lpstr>However… A winnable battle</vt:lpstr>
      <vt:lpstr>The institutional hurdles</vt:lpstr>
      <vt:lpstr>The political hurdles… us</vt:lpstr>
      <vt:lpstr>Next week of action</vt:lpstr>
    </vt:vector>
  </TitlesOfParts>
  <Company>Trinity College Dublin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to the bottom  of the Atlantic</dc:title>
  <dc:creator>Farah Azadi</dc:creator>
  <cp:lastModifiedBy>Paul Murphy</cp:lastModifiedBy>
  <cp:revision>62</cp:revision>
  <dcterms:created xsi:type="dcterms:W3CDTF">2014-07-11T16:04:04Z</dcterms:created>
  <dcterms:modified xsi:type="dcterms:W3CDTF">2015-09-12T16:45:31Z</dcterms:modified>
</cp:coreProperties>
</file>